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16"/>
  </p:notesMasterIdLst>
  <p:sldIdLst>
    <p:sldId id="1807" r:id="rId3"/>
    <p:sldId id="303" r:id="rId4"/>
    <p:sldId id="1778" r:id="rId5"/>
    <p:sldId id="1792" r:id="rId6"/>
    <p:sldId id="1797" r:id="rId7"/>
    <p:sldId id="1798" r:id="rId8"/>
    <p:sldId id="1801" r:id="rId9"/>
    <p:sldId id="1813" r:id="rId10"/>
    <p:sldId id="1809" r:id="rId11"/>
    <p:sldId id="1812" r:id="rId12"/>
    <p:sldId id="1810" r:id="rId13"/>
    <p:sldId id="1811" r:id="rId14"/>
    <p:sldId id="176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07E419DE-944D-4D01-880D-1DFF0EF88295}">
          <p14:sldIdLst/>
        </p14:section>
        <p14:section name="封面、目录、封底" id="{450BD021-AA21-4F3A-92FD-691CBF7DC12F}">
          <p14:sldIdLst>
            <p14:sldId id="1807"/>
            <p14:sldId id="303"/>
            <p14:sldId id="1778"/>
            <p14:sldId id="1792"/>
            <p14:sldId id="1797"/>
            <p14:sldId id="1798"/>
            <p14:sldId id="1801"/>
            <p14:sldId id="1813"/>
            <p14:sldId id="1809"/>
            <p14:sldId id="1812"/>
            <p14:sldId id="1810"/>
            <p14:sldId id="1811"/>
            <p14:sldId id="1767"/>
          </p14:sldIdLst>
        </p14:section>
        <p14:section name="过渡页补充" id="{2EC71500-2DD1-4126-8D3F-CAA3B4B0C5B0}">
          <p14:sldIdLst/>
        </p14:section>
        <p14:section name="小技巧" id="{54AD6106-1937-421F-80BC-B57B05988565}">
          <p14:sldIdLst/>
        </p14:section>
        <p14:section name="说明" id="{766A7D68-63CE-4087-9F9D-FFBD13FB8883}">
          <p14:sldIdLst/>
        </p14:section>
        <p14:section name="模板封底" id="{B8874C4B-EC40-4FF8-A295-FB9BFFB37B03}">
          <p14:sldIdLst/>
        </p14:section>
      </p14:sectionLst>
    </p:ex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4104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26" userDrawn="1">
          <p15:clr>
            <a:srgbClr val="A4A3A4"/>
          </p15:clr>
        </p15:guide>
        <p15:guide id="8" orient="horz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鬼" initials="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307" y="86"/>
      </p:cViewPr>
      <p:guideLst>
        <p:guide pos="192"/>
        <p:guide pos="7491"/>
        <p:guide orient="horz" pos="640"/>
        <p:guide orient="horz" pos="4104"/>
        <p:guide orient="horz" pos="4056"/>
        <p:guide pos="189"/>
        <p:guide pos="3826"/>
        <p:guide orient="horz" pos="23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3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3E2BA-2D39-42C7-AC00-EC689FAD7BF7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37BAA-A261-47AC-AD5B-25C3642902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23C54-7253-B476-D1BC-89759884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C625C9-AAA0-1F17-139E-639691FFE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4328C6-9B68-1B4F-E611-36FB474ED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2C38E-6128-0820-530B-F5572E47A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5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1A600-EB8D-36C4-37E9-D392D3E4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18C699-E0E3-5A46-19C3-30D819926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AADBA6-F130-F015-A8F0-2F41C9539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D68E62-9C70-3D78-1CAA-B5FB25225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4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5906-AC53-8863-AE0F-61FF4F67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A129ED-F289-9333-D68F-D4BEABA9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3F2B9-0C50-0F44-0215-0D45634C5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408284-3A0F-14DF-B84E-F2EE40481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52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A1C5-70B4-B364-4FEE-C4272F2E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8BE8B-9BBB-B8BD-B786-6487913DB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9082A-DDCF-B987-F948-F7B9FD12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E7D35-B4D1-70DA-2FC4-A4D680F3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D5E3-1C15-498D-34B5-FE498B66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B676-27B2-588C-D9A3-42011609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7E531A-920F-3402-F806-FD1A9E1A1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1E86-CB2B-ED08-2925-A1F6B6346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6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1115-4DF4-E29F-17BB-3E44637A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F6720A-1F90-266C-021D-3FEFAFFF2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AD90A6-B299-3E17-BFF4-69216DA3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B5E92-A553-3CE6-8076-214E17562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5898-FBF9-E097-8608-942B7625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C6259-73EB-6684-F8F9-BFDC88890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7466D2-17C3-403A-CEEE-99E7D2E2F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67A8F-A8CB-37C3-3189-DD9A929C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6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BCF3F-A63F-A891-22CE-098F207D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3F9CCB-BA9B-5A6F-B7F9-20BC99FF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F2AA72-4ABD-FEA0-5B0B-CBF907DFC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953FA9-7BF5-0204-5CD1-B1915C23C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43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D89B-EEB0-47DF-F100-E8BE59718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81B87D-7666-344F-2E22-CB5930F52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A51E56-05C4-C5D7-A3EF-55CE65F9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4709F-DAF8-B9BF-CB41-AE37FBD04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5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E051A-5297-9D2C-25C1-2FDEDE6B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2E58E6-F5B9-6C12-515E-1E7E5D236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6AD4BA-4BDF-3077-D0B5-A0374D216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CF464B-981F-5DC6-6057-9C5DE9166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9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/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/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>
            <a:fillRect/>
          </a:stretch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>
            <a:fillRect/>
          </a:stretch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/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/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/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/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/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/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/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>
            <a:fillRect/>
          </a:stretch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/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/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/>
          <p:cNvCxnSpPr/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/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4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5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/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82802CA-9CDA-8384-0F8F-4F39C834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94629"/>
              </p:ext>
            </p:extLst>
          </p:nvPr>
        </p:nvGraphicFramePr>
        <p:xfrm>
          <a:off x="1409700" y="661187"/>
          <a:ext cx="9533281" cy="1798320"/>
        </p:xfrm>
        <a:graphic>
          <a:graphicData uri="http://schemas.openxmlformats.org/drawingml/2006/table">
            <a:tbl>
              <a:tblPr/>
              <a:tblGrid>
                <a:gridCol w="9533281">
                  <a:extLst>
                    <a:ext uri="{9D8B030D-6E8A-4147-A177-3AD203B41FA5}">
                      <a16:colId xmlns:a16="http://schemas.microsoft.com/office/drawing/2014/main" val="207511262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 latinLnBrk="0">
                        <a:buNone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MPTSNet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</a:rPr>
                        <a:t>: Integrating Multiscale Periodic Local Patterns and Global Dependencies for Multivariate Time Series Classification</a:t>
                      </a:r>
                      <a:br>
                        <a:rPr lang="en-US" sz="28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基于多尺度周期局部模式和全局依赖的多元时间序列分类</a:t>
                      </a:r>
                      <a:endParaRPr lang="zh-CN" altLang="en-US" sz="2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45493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B4B581A-2321-414C-7B23-87529D59DE1A}"/>
              </a:ext>
            </a:extLst>
          </p:cNvPr>
          <p:cNvSpPr txBox="1"/>
          <p:nvPr/>
        </p:nvSpPr>
        <p:spPr>
          <a:xfrm>
            <a:off x="1397054" y="3109651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作者</a:t>
            </a:r>
            <a:r>
              <a:rPr lang="zh-CN" altLang="en-US" dirty="0"/>
              <a:t>：</a:t>
            </a:r>
            <a:r>
              <a:rPr lang="en-US" altLang="zh-CN" dirty="0"/>
              <a:t>Yang Mu</a:t>
            </a:r>
            <a:r>
              <a:rPr lang="zh-CN" altLang="en-US" dirty="0"/>
              <a:t>，</a:t>
            </a:r>
            <a:r>
              <a:rPr lang="en-US" altLang="zh-CN" dirty="0"/>
              <a:t>Muhammad Shahzad</a:t>
            </a:r>
            <a:r>
              <a:rPr lang="zh-CN" altLang="en-US" dirty="0"/>
              <a:t>，</a:t>
            </a:r>
            <a:r>
              <a:rPr lang="en-US" altLang="zh-CN" dirty="0"/>
              <a:t>Xiao Xiang Zhu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6B6118E-1A5D-A0AC-F7C4-157E97B5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54" y="3109651"/>
            <a:ext cx="978446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论文时间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：arXiv 首次公开为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2025 年 3 月 7 日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会议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：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AAAI 2025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实验室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：隶属于慕尼黑工业大学（TUM）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的数据科学与地球观测方向（Data Science in Earth Observation, 常简称 AI4EO）团队；并与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慕尼黑机器学习中心（MCML）关联</a:t>
            </a:r>
          </a:p>
        </p:txBody>
      </p:sp>
    </p:spTree>
    <p:extLst>
      <p:ext uri="{BB962C8B-B14F-4D97-AF65-F5344CB8AC3E}">
        <p14:creationId xmlns:p14="http://schemas.microsoft.com/office/powerpoint/2010/main" val="129119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BED62-15FA-A894-F12E-0CFF80BE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F39DD4E-F953-65BF-26D1-F882F1F2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6C1C8-7888-80F1-2653-135F672787A9}"/>
              </a:ext>
            </a:extLst>
          </p:cNvPr>
          <p:cNvSpPr txBox="1"/>
          <p:nvPr/>
        </p:nvSpPr>
        <p:spPr>
          <a:xfrm>
            <a:off x="176213" y="1253609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MPTSNet</a:t>
            </a:r>
            <a:r>
              <a:rPr lang="zh-CN" altLang="en-US" dirty="0"/>
              <a:t> 与 </a:t>
            </a:r>
            <a:r>
              <a:rPr lang="en-US" altLang="zh-CN" b="1" dirty="0"/>
              <a:t>11 </a:t>
            </a:r>
            <a:r>
              <a:rPr lang="zh-CN" altLang="en-US" b="1" dirty="0"/>
              <a:t>个通用时间序列分析框架</a:t>
            </a:r>
            <a:r>
              <a:rPr lang="zh-CN" altLang="en-US" dirty="0"/>
              <a:t> 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DDA7F-7EC5-6339-0201-F3BD8F34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5" y="1776098"/>
            <a:ext cx="1121249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1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84B40-1679-2955-CB55-AB185D3E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50EED9C-874B-A947-C595-336F04B0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8B9BE-1222-408B-BE63-0D64D0DC317D}"/>
              </a:ext>
            </a:extLst>
          </p:cNvPr>
          <p:cNvSpPr txBox="1"/>
          <p:nvPr/>
        </p:nvSpPr>
        <p:spPr>
          <a:xfrm>
            <a:off x="476250" y="2564668"/>
            <a:ext cx="3140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MPTSNet</a:t>
            </a:r>
            <a:r>
              <a:rPr lang="zh-CN" altLang="en-US" dirty="0"/>
              <a:t> 在 </a:t>
            </a:r>
            <a:r>
              <a:rPr lang="en-US" altLang="zh-CN" dirty="0"/>
              <a:t>25 </a:t>
            </a:r>
            <a:r>
              <a:rPr lang="zh-CN" altLang="en-US" dirty="0"/>
              <a:t>个 </a:t>
            </a:r>
            <a:r>
              <a:rPr lang="en-US" altLang="zh-CN" dirty="0"/>
              <a:t>UEA </a:t>
            </a:r>
            <a:r>
              <a:rPr lang="zh-CN" altLang="en-US" dirty="0"/>
              <a:t>数据集上的实验结果，验证了模型在不同多变量时序数据集上的</a:t>
            </a:r>
            <a:r>
              <a:rPr lang="zh-CN" altLang="en-US" b="1" dirty="0"/>
              <a:t>泛化能力</a:t>
            </a:r>
            <a:r>
              <a:rPr lang="zh-CN" altLang="en-US" dirty="0"/>
              <a:t>。</a:t>
            </a:r>
            <a:r>
              <a:rPr lang="en-US" altLang="zh-CN" dirty="0" err="1"/>
              <a:t>MPTSNet</a:t>
            </a:r>
            <a:r>
              <a:rPr lang="en-US" altLang="zh-CN" dirty="0"/>
              <a:t> </a:t>
            </a:r>
            <a:r>
              <a:rPr lang="zh-CN" altLang="en-US" dirty="0"/>
              <a:t>在多个数据集上都展示了优异的性能，特别是在一些复杂模式和高维度的数据集上，比如 </a:t>
            </a:r>
            <a:r>
              <a:rPr lang="en-US" altLang="zh-CN" dirty="0"/>
              <a:t>Ethanol Concentration</a:t>
            </a:r>
            <a:r>
              <a:rPr lang="zh-CN" altLang="en-US" dirty="0"/>
              <a:t> 和 </a:t>
            </a:r>
            <a:r>
              <a:rPr lang="en-US" altLang="zh-CN" dirty="0"/>
              <a:t>PEMS-SF</a:t>
            </a:r>
            <a:r>
              <a:rPr lang="zh-CN" altLang="en-US" dirty="0"/>
              <a:t> 数据集，表现超过了其他方法 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72DCC4-E31E-43AB-7B6E-8EECA624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0" y="358640"/>
            <a:ext cx="8012726" cy="55319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C572FC-6A0B-D1D3-2072-BA8870EB5726}"/>
              </a:ext>
            </a:extLst>
          </p:cNvPr>
          <p:cNvSpPr txBox="1"/>
          <p:nvPr/>
        </p:nvSpPr>
        <p:spPr>
          <a:xfrm>
            <a:off x="371475" y="1193277"/>
            <a:ext cx="2924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 </a:t>
            </a:r>
            <a:r>
              <a:rPr lang="en-US" altLang="zh-CN" b="1" dirty="0"/>
              <a:t>10 </a:t>
            </a:r>
            <a:r>
              <a:rPr lang="zh-CN" altLang="en-US" b="1" dirty="0"/>
              <a:t>个先进的多时间序列分类方法</a:t>
            </a:r>
            <a:r>
              <a:rPr lang="zh-CN" altLang="en-US" dirty="0"/>
              <a:t>（专为 </a:t>
            </a:r>
            <a:r>
              <a:rPr lang="en-US" altLang="zh-CN" b="1" dirty="0"/>
              <a:t>MTSC</a:t>
            </a:r>
            <a:r>
              <a:rPr lang="zh-CN" altLang="en-US" b="1" dirty="0"/>
              <a:t>（多变量时序分类）</a:t>
            </a:r>
            <a:r>
              <a:rPr lang="zh-CN" altLang="en-US" dirty="0"/>
              <a:t> 任务设计）进行的对比</a:t>
            </a:r>
          </a:p>
        </p:txBody>
      </p:sp>
    </p:spTree>
    <p:extLst>
      <p:ext uri="{BB962C8B-B14F-4D97-AF65-F5344CB8AC3E}">
        <p14:creationId xmlns:p14="http://schemas.microsoft.com/office/powerpoint/2010/main" val="46858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8941-DC92-E60E-7F8D-107E10BB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8FB5715-1F31-BBC9-2AEF-F2BBE1DD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47A6BC-C800-FC42-D267-6097A58CC0E5}"/>
              </a:ext>
            </a:extLst>
          </p:cNvPr>
          <p:cNvSpPr txBox="1"/>
          <p:nvPr/>
        </p:nvSpPr>
        <p:spPr>
          <a:xfrm>
            <a:off x="485775" y="4202490"/>
            <a:ext cx="10839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 err="1"/>
              <a:t>MPTSNet</a:t>
            </a:r>
            <a:r>
              <a:rPr lang="en-US" altLang="zh-CN" dirty="0"/>
              <a:t> </a:t>
            </a:r>
            <a:r>
              <a:rPr lang="zh-CN" altLang="en-US" dirty="0"/>
              <a:t>的消融实验。通过去除 </a:t>
            </a:r>
            <a:r>
              <a:rPr lang="en-US" altLang="zh-CN" b="1" dirty="0"/>
              <a:t>Local Extractor</a:t>
            </a:r>
            <a:r>
              <a:rPr lang="zh-CN" altLang="en-US" dirty="0"/>
              <a:t>、</a:t>
            </a:r>
            <a:r>
              <a:rPr lang="en-US" altLang="zh-CN" b="1" dirty="0"/>
              <a:t>Global Capturer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zh-CN" altLang="en-US" b="1" dirty="0"/>
              <a:t>多尺度 </a:t>
            </a:r>
            <a:r>
              <a:rPr lang="en-US" altLang="zh-CN" b="1" dirty="0"/>
              <a:t>FFT </a:t>
            </a:r>
            <a:r>
              <a:rPr lang="zh-CN" altLang="en-US" b="1" dirty="0"/>
              <a:t>分解（</a:t>
            </a:r>
            <a:r>
              <a:rPr lang="en-US" altLang="zh-CN" b="1" dirty="0"/>
              <a:t>Multiscale FFT Decomposition</a:t>
            </a:r>
            <a:r>
              <a:rPr lang="zh-CN" altLang="en-US" b="1" dirty="0"/>
              <a:t>）</a:t>
            </a:r>
            <a:r>
              <a:rPr lang="zh-CN" altLang="en-US" dirty="0"/>
              <a:t>，结果显示这些模块在提取局部和全局特征、以及在多尺度周期性分析中的重要性 。</a:t>
            </a:r>
          </a:p>
          <a:p>
            <a:r>
              <a:rPr lang="zh-CN" altLang="en-US" dirty="0"/>
              <a:t>完整的 </a:t>
            </a:r>
            <a:r>
              <a:rPr lang="en-US" altLang="zh-CN" b="1" dirty="0" err="1"/>
              <a:t>MPTSNet</a:t>
            </a:r>
            <a:r>
              <a:rPr lang="en-US" altLang="zh-CN" dirty="0"/>
              <a:t> </a:t>
            </a:r>
            <a:r>
              <a:rPr lang="zh-CN" altLang="en-US" dirty="0"/>
              <a:t>模型在 </a:t>
            </a:r>
            <a:r>
              <a:rPr lang="en-US" altLang="zh-CN" dirty="0"/>
              <a:t>10 </a:t>
            </a:r>
            <a:r>
              <a:rPr lang="zh-CN" altLang="en-US" dirty="0"/>
              <a:t>个数据集上的平均准确率为 </a:t>
            </a:r>
            <a:r>
              <a:rPr lang="en-US" altLang="zh-CN" b="1" dirty="0"/>
              <a:t>0.754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去除 </a:t>
            </a:r>
            <a:r>
              <a:rPr lang="en-US" altLang="zh-CN" b="1" dirty="0"/>
              <a:t>Local Extractor</a:t>
            </a:r>
            <a:r>
              <a:rPr lang="en-US" altLang="zh-CN" dirty="0"/>
              <a:t> </a:t>
            </a:r>
            <a:r>
              <a:rPr lang="zh-CN" altLang="en-US" dirty="0"/>
              <a:t>后，准确率降至 </a:t>
            </a:r>
            <a:r>
              <a:rPr lang="en-US" altLang="zh-CN" b="1" dirty="0"/>
              <a:t>0.737</a:t>
            </a:r>
            <a:r>
              <a:rPr lang="zh-CN" altLang="en-US" dirty="0"/>
              <a:t>，去除 </a:t>
            </a:r>
            <a:r>
              <a:rPr lang="en-US" altLang="zh-CN" b="1" dirty="0"/>
              <a:t>Global Capturer</a:t>
            </a:r>
            <a:r>
              <a:rPr lang="en-US" altLang="zh-CN" dirty="0"/>
              <a:t> </a:t>
            </a:r>
            <a:r>
              <a:rPr lang="zh-CN" altLang="en-US" dirty="0"/>
              <a:t>后降至 </a:t>
            </a:r>
            <a:r>
              <a:rPr lang="en-US" altLang="zh-CN" b="1" dirty="0"/>
              <a:t>0.731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去除 </a:t>
            </a:r>
            <a:r>
              <a:rPr lang="zh-CN" altLang="en-US" b="1" dirty="0"/>
              <a:t>多尺度分解</a:t>
            </a:r>
            <a:r>
              <a:rPr lang="zh-CN" altLang="en-US" dirty="0"/>
              <a:t>（</a:t>
            </a:r>
            <a:r>
              <a:rPr lang="en-US" altLang="zh-CN" b="1" dirty="0"/>
              <a:t>w/o-MP</a:t>
            </a:r>
            <a:r>
              <a:rPr lang="zh-CN" altLang="en-US" dirty="0"/>
              <a:t>）后，准确率降至 </a:t>
            </a:r>
            <a:r>
              <a:rPr lang="en-US" altLang="zh-CN" b="1" dirty="0"/>
              <a:t>0.709</a:t>
            </a:r>
            <a:r>
              <a:rPr lang="zh-CN" altLang="en-US" dirty="0"/>
              <a:t>，表明多尺度周期特征分析对模型的影响最大。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8A83-04AB-8819-0975-4FA7D6D7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48" y="1333258"/>
            <a:ext cx="7829952" cy="23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1"/>
          <p:cNvSpPr txBox="1"/>
          <p:nvPr/>
        </p:nvSpPr>
        <p:spPr>
          <a:xfrm>
            <a:off x="3556000" y="2127233"/>
            <a:ext cx="5080000" cy="725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报告结束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568" y="2975156"/>
            <a:ext cx="58735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敬请批评指正</a:t>
            </a:r>
          </a:p>
          <a:p>
            <a:pPr algn="ctr"/>
            <a:endParaRPr lang="zh-CN" altLang="en-US" sz="3200" spc="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研究背景与问题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7951" y="1327821"/>
            <a:ext cx="9609083" cy="824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问题：</a:t>
            </a:r>
            <a:r>
              <a:rPr lang="en-US" altLang="zh-CN" b="1" dirty="0"/>
              <a:t>Multivariate TSC --</a:t>
            </a:r>
            <a:r>
              <a:rPr lang="zh-CN" altLang="en-US" b="1" dirty="0"/>
              <a:t>多变量时序（</a:t>
            </a:r>
            <a:r>
              <a:rPr lang="en-US" altLang="zh-CN" b="1" dirty="0"/>
              <a:t>MTSC</a:t>
            </a:r>
            <a:r>
              <a:rPr lang="zh-CN" altLang="en-US" b="1" dirty="0"/>
              <a:t>）经常多重周期并伴随跨变量的全局依赖</a:t>
            </a:r>
            <a:endParaRPr lang="zh-CN" altLang="en-US" dirty="0"/>
          </a:p>
          <a:p>
            <a:pPr lvl="1"/>
            <a:r>
              <a:rPr lang="en-US" altLang="zh-CN" b="1" dirty="0"/>
              <a:t>1.</a:t>
            </a:r>
            <a:r>
              <a:rPr lang="zh-CN" altLang="en-US" b="1" dirty="0"/>
              <a:t>多尺度周期性很强，但尺度不一、相位不齐</a:t>
            </a:r>
          </a:p>
          <a:p>
            <a:pPr lvl="1"/>
            <a:r>
              <a:rPr lang="zh-CN" altLang="en-US" dirty="0"/>
              <a:t>同一数据集中，不同变量</a:t>
            </a:r>
            <a:r>
              <a:rPr lang="en-US" altLang="zh-CN" dirty="0"/>
              <a:t>/</a:t>
            </a:r>
            <a:r>
              <a:rPr lang="zh-CN" altLang="en-US" dirty="0"/>
              <a:t>不同类别常存在多个主周期，还会相位错位</a:t>
            </a:r>
            <a:r>
              <a:rPr lang="zh-CN" altLang="en-US" b="1" dirty="0"/>
              <a:t>。</a:t>
            </a:r>
          </a:p>
          <a:p>
            <a:pPr lvl="1"/>
            <a:r>
              <a:rPr lang="zh-CN" altLang="en-US" dirty="0"/>
              <a:t>传统方法往往只在单一时间尺度上提特征，或默认序列均匀平稳 </a:t>
            </a:r>
            <a:r>
              <a:rPr lang="zh-CN" altLang="en-US" b="1" dirty="0"/>
              <a:t>→ 漏掉关键周期信息、对相位漂移不鲁棒。</a:t>
            </a:r>
            <a:endParaRPr lang="en-US" altLang="zh-CN" b="1" dirty="0"/>
          </a:p>
          <a:p>
            <a:pPr lvl="1"/>
            <a:endParaRPr lang="zh-CN" altLang="en-US" dirty="0"/>
          </a:p>
          <a:p>
            <a:pPr lvl="1"/>
            <a:r>
              <a:rPr lang="en-US" altLang="zh-CN" b="1" dirty="0"/>
              <a:t>2.</a:t>
            </a:r>
            <a:r>
              <a:rPr lang="zh-CN" altLang="en-US" b="1" dirty="0"/>
              <a:t>局部形状与全局依赖兼顾</a:t>
            </a:r>
            <a:endParaRPr lang="en-US" altLang="zh-CN" b="1" dirty="0"/>
          </a:p>
          <a:p>
            <a:pPr lvl="1"/>
            <a:r>
              <a:rPr lang="en-US" altLang="zh-CN" dirty="0"/>
              <a:t>CNN </a:t>
            </a:r>
            <a:r>
              <a:rPr lang="zh-CN" altLang="en-US" dirty="0"/>
              <a:t>长于抓局部模式，纯 </a:t>
            </a:r>
            <a:r>
              <a:rPr lang="en-US" altLang="zh-CN" dirty="0"/>
              <a:t>Transformer </a:t>
            </a:r>
            <a:r>
              <a:rPr lang="zh-CN" altLang="en-US" dirty="0"/>
              <a:t>能捕全局依赖但对短纹理不敏感，多变量场景需要</a:t>
            </a:r>
            <a:r>
              <a:rPr lang="zh-CN" altLang="en-US" b="1" dirty="0"/>
              <a:t>局部</a:t>
            </a:r>
            <a:r>
              <a:rPr lang="en-US" altLang="zh-CN" b="1" dirty="0"/>
              <a:t>+</a:t>
            </a:r>
            <a:r>
              <a:rPr lang="zh-CN" altLang="en-US" b="1" dirty="0"/>
              <a:t>全局</a:t>
            </a:r>
            <a:r>
              <a:rPr lang="zh-CN" altLang="en-US" dirty="0"/>
              <a:t>并举，且要在</a:t>
            </a:r>
            <a:r>
              <a:rPr lang="zh-CN" altLang="en-US" b="1" dirty="0"/>
              <a:t>多尺度</a:t>
            </a:r>
            <a:r>
              <a:rPr lang="zh-CN" altLang="en-US" dirty="0"/>
              <a:t>上同时做到。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3.</a:t>
            </a:r>
            <a:r>
              <a:rPr lang="zh-CN" altLang="en-US" b="1" dirty="0"/>
              <a:t>不同周期</a:t>
            </a:r>
            <a:r>
              <a:rPr lang="en-US" altLang="zh-CN" b="1" dirty="0"/>
              <a:t>/</a:t>
            </a:r>
            <a:r>
              <a:rPr lang="zh-CN" altLang="en-US" b="1" dirty="0"/>
              <a:t>变量的重要性不一样</a:t>
            </a:r>
            <a:endParaRPr lang="en-US" altLang="zh-CN" b="1" dirty="0"/>
          </a:p>
          <a:p>
            <a:pPr lvl="1"/>
            <a:r>
              <a:rPr lang="zh-CN" altLang="en-US" dirty="0"/>
              <a:t>哪些周期真的“主导”判别？不同数据集、不同任务差异巨大。许多模型缺少自适应、可解释的跨尺度融合。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/>
              <a:t>本文工作导向</a:t>
            </a:r>
            <a:br>
              <a:rPr lang="zh-CN" altLang="en-US" dirty="0"/>
            </a:br>
            <a:r>
              <a:rPr lang="en-US" altLang="zh-CN" dirty="0"/>
              <a:t>      </a:t>
            </a:r>
            <a:r>
              <a:rPr lang="zh-CN" altLang="en-US" dirty="0"/>
              <a:t>提出了一种新颖的多尺度周期时间序列网络</a:t>
            </a:r>
            <a:r>
              <a:rPr lang="en-US" altLang="zh-CN" dirty="0"/>
              <a:t>( </a:t>
            </a:r>
            <a:r>
              <a:rPr lang="en-US" altLang="zh-CN" dirty="0" err="1"/>
              <a:t>MPTSNet</a:t>
            </a:r>
            <a:r>
              <a:rPr lang="en-US" altLang="zh-CN" dirty="0"/>
              <a:t> )</a:t>
            </a:r>
            <a:r>
              <a:rPr lang="zh-CN" altLang="en-US" dirty="0"/>
              <a:t>，它集成了多尺度局部模式和全局相关性，以充分挖掘时间序列中的固有信息。</a:t>
            </a: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solidFill>
                <a:srgbClr val="060607"/>
              </a:solidFill>
              <a:latin typeface="-apple-system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endParaRPr lang="en-US" altLang="zh-CN" sz="3600" dirty="0"/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4901-0E22-75F5-C345-9374178B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17EB1A2-6BC7-5EA6-9D95-1C4F7AF7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j-ea"/>
                <a:ea typeface="+mj-ea"/>
                <a:sym typeface="Arial" panose="020B0604020202020204" pitchFamily="34" charset="0"/>
              </a:rPr>
              <a:t>MPTSNet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2192EA-3C72-DBBC-4D85-0DFE216718C5}"/>
              </a:ext>
            </a:extLst>
          </p:cNvPr>
          <p:cNvSpPr txBox="1"/>
          <p:nvPr/>
        </p:nvSpPr>
        <p:spPr>
          <a:xfrm>
            <a:off x="161153" y="1273560"/>
            <a:ext cx="11792721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hangingPunct="0">
              <a:lnSpc>
                <a:spcPct val="150000"/>
              </a:lnSpc>
            </a:pPr>
            <a:r>
              <a:rPr lang="zh-CN" altLang="en-US" b="1" dirty="0"/>
              <a:t>总结：</a:t>
            </a:r>
            <a:r>
              <a:rPr lang="zh-CN" altLang="en-US" dirty="0"/>
              <a:t> 先把时间序列按主周期重排成多尺度视图 → 每个尺度上用“局部模式</a:t>
            </a:r>
            <a:r>
              <a:rPr lang="en-US" altLang="zh-CN" dirty="0"/>
              <a:t>+ </a:t>
            </a:r>
            <a:r>
              <a:rPr lang="zh-CN" altLang="en-US" dirty="0"/>
              <a:t>全局注意力”的 </a:t>
            </a:r>
            <a:r>
              <a:rPr lang="en-US" altLang="zh-CN" dirty="0" err="1"/>
              <a:t>PeriodicBlock</a:t>
            </a:r>
            <a:r>
              <a:rPr lang="en-US" altLang="zh-CN" dirty="0"/>
              <a:t> </a:t>
            </a:r>
            <a:r>
              <a:rPr lang="zh-CN" altLang="en-US" dirty="0"/>
              <a:t>提特征 → 用频域幅值做自适应跨尺度融合 → 分类</a:t>
            </a:r>
            <a:r>
              <a:rPr lang="en-US" altLang="zh-CN" sz="2400" dirty="0">
                <a:solidFill>
                  <a:srgbClr val="060607"/>
                </a:solidFill>
                <a:latin typeface="Arial" panose="020B0604020202020204" pitchFamily="34" charset="0"/>
                <a:ea typeface="思源宋体 CN Medium" panose="02020500000000000000" pitchFamily="18" charset="-122"/>
              </a:rPr>
              <a:t>	</a:t>
            </a:r>
            <a:endParaRPr lang="zh-CN" altLang="en-US" sz="2400" dirty="0">
              <a:solidFill>
                <a:srgbClr val="060607"/>
              </a:solidFill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effectLst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dirty="0">
              <a:solidFill>
                <a:srgbClr val="060607"/>
              </a:solidFill>
              <a:latin typeface="-apple-system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EA0531-EE46-0167-1D06-72CE8927DF01}"/>
              </a:ext>
            </a:extLst>
          </p:cNvPr>
          <p:cNvSpPr txBox="1"/>
          <p:nvPr/>
        </p:nvSpPr>
        <p:spPr>
          <a:xfrm>
            <a:off x="673100" y="2468430"/>
            <a:ext cx="9865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主周期识别与多尺度重排（</a:t>
            </a:r>
            <a:r>
              <a:rPr lang="en-US" altLang="zh-CN" b="1" dirty="0"/>
              <a:t>Period Mining &amp; Re-shaping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功能</a:t>
            </a:r>
            <a:r>
              <a:rPr lang="zh-CN" altLang="en-US" dirty="0"/>
              <a:t>：通过对训练集进行 </a:t>
            </a:r>
            <a:r>
              <a:rPr lang="en-US" altLang="zh-CN" dirty="0"/>
              <a:t>FFT</a:t>
            </a:r>
            <a:r>
              <a:rPr lang="zh-CN" altLang="en-US" dirty="0"/>
              <a:t>（傅里叶变换），识别出每个样本的</a:t>
            </a:r>
            <a:r>
              <a:rPr lang="zh-CN" altLang="en-US" b="1" dirty="0"/>
              <a:t>主周期</a:t>
            </a:r>
            <a:r>
              <a:rPr lang="zh-CN" altLang="en-US" dirty="0"/>
              <a:t>，然后基于这些主周期将每条时间序列</a:t>
            </a:r>
            <a:r>
              <a:rPr lang="zh-CN" altLang="en-US" b="1" dirty="0"/>
              <a:t>重排成多尺度的周期片段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2.PeriodicBlock</a:t>
            </a:r>
            <a:r>
              <a:rPr lang="zh-CN" altLang="en-US" b="1" dirty="0"/>
              <a:t>（局部模式 </a:t>
            </a:r>
            <a:r>
              <a:rPr lang="en-US" altLang="zh-CN" b="1" dirty="0"/>
              <a:t>+ </a:t>
            </a:r>
            <a:r>
              <a:rPr lang="zh-CN" altLang="en-US" b="1" dirty="0"/>
              <a:t>全局依赖）</a:t>
            </a:r>
          </a:p>
          <a:p>
            <a:r>
              <a:rPr lang="zh-CN" altLang="en-US" b="1" dirty="0"/>
              <a:t>功能</a:t>
            </a:r>
            <a:r>
              <a:rPr lang="zh-CN" altLang="en-US" dirty="0"/>
              <a:t>：在每个周期尺度上使用 </a:t>
            </a:r>
            <a:r>
              <a:rPr lang="en-US" altLang="zh-CN" b="1" dirty="0" err="1"/>
              <a:t>PeriodicBlock</a:t>
            </a:r>
            <a:r>
              <a:rPr lang="zh-CN" altLang="en-US" dirty="0"/>
              <a:t>，该模块结合了</a:t>
            </a:r>
            <a:r>
              <a:rPr lang="en-US" altLang="zh-CN" b="1" dirty="0"/>
              <a:t>Inception-1D </a:t>
            </a:r>
            <a:r>
              <a:rPr lang="zh-CN" altLang="en-US" b="1" dirty="0"/>
              <a:t>卷积</a:t>
            </a:r>
            <a:r>
              <a:rPr lang="zh-CN" altLang="en-US" dirty="0"/>
              <a:t>（局部模式提取）和</a:t>
            </a:r>
            <a:r>
              <a:rPr lang="zh-CN" altLang="en-US" b="1" dirty="0"/>
              <a:t>多头注意力（</a:t>
            </a:r>
            <a:r>
              <a:rPr lang="en-US" altLang="zh-CN" b="1" dirty="0"/>
              <a:t>MHA</a:t>
            </a:r>
            <a:r>
              <a:rPr lang="zh-CN" altLang="en-US" b="1" dirty="0"/>
              <a:t>）</a:t>
            </a:r>
            <a:r>
              <a:rPr lang="zh-CN" altLang="en-US" dirty="0"/>
              <a:t>（全局依赖捕捉）。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跨尺度自适应融合（</a:t>
            </a:r>
            <a:r>
              <a:rPr lang="en-US" altLang="zh-CN" b="1" dirty="0"/>
              <a:t>Adaptive Fusion by Spectral Energy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功能</a:t>
            </a:r>
            <a:r>
              <a:rPr lang="zh-CN" altLang="en-US" dirty="0"/>
              <a:t>：利用 </a:t>
            </a:r>
            <a:r>
              <a:rPr lang="en-US" altLang="zh-CN" dirty="0"/>
              <a:t>FFT </a:t>
            </a:r>
            <a:r>
              <a:rPr lang="zh-CN" altLang="en-US" dirty="0"/>
              <a:t>得到的频域幅值信息作为各尺度特征的加权系数，进行</a:t>
            </a:r>
            <a:r>
              <a:rPr lang="zh-CN" altLang="en-US" b="1" dirty="0"/>
              <a:t>自适应融合</a:t>
            </a:r>
            <a:r>
              <a:rPr lang="zh-CN" altLang="en-US" dirty="0"/>
              <a:t>。即</a:t>
            </a:r>
            <a:r>
              <a:rPr lang="zh-CN" altLang="en-US" b="1" dirty="0"/>
              <a:t>频域能量</a:t>
            </a:r>
            <a:r>
              <a:rPr lang="zh-CN" altLang="en-US" dirty="0"/>
              <a:t>越大的周期在融合时被赋予更高的权重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74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0B186-F72F-310A-43D0-F271249F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B0F5384-ED7D-4AA7-E63F-C6112B69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周期性特征提取与多尺度建模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1876E6-1629-2BBC-DE02-2CB30033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0" y="1249006"/>
            <a:ext cx="4801270" cy="35056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7F5618-C123-32EE-BE00-A4F83E5CBC96}"/>
              </a:ext>
            </a:extLst>
          </p:cNvPr>
          <p:cNvSpPr txBox="1"/>
          <p:nvPr/>
        </p:nvSpPr>
        <p:spPr>
          <a:xfrm>
            <a:off x="237790" y="4981486"/>
            <a:ext cx="4801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真实的时序数据通常包含</a:t>
            </a:r>
            <a:r>
              <a:rPr lang="zh-CN" altLang="en-US" b="1" dirty="0"/>
              <a:t>多个周期性模式</a:t>
            </a:r>
            <a:r>
              <a:rPr lang="zh-CN" altLang="en-US" dirty="0"/>
              <a:t>，并且不同的变量可能在不同的周期尺度下呈现不同的相关模式。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51E28B-305A-3F1B-2311-840D9A2B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669" y="276131"/>
            <a:ext cx="4448506" cy="40197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BA7F56-EDBC-052A-5C3D-B98DD2839E8C}"/>
              </a:ext>
            </a:extLst>
          </p:cNvPr>
          <p:cNvSpPr txBox="1"/>
          <p:nvPr/>
        </p:nvSpPr>
        <p:spPr>
          <a:xfrm>
            <a:off x="6096000" y="5576030"/>
            <a:ext cx="623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每个周期都对应一个单独的尺度，模型能够在</a:t>
            </a:r>
            <a:r>
              <a:rPr lang="zh-CN" altLang="en-US" b="1"/>
              <a:t>多个尺度上并行处理</a:t>
            </a:r>
            <a:r>
              <a:rPr lang="zh-CN" altLang="en-US"/>
              <a:t>，并结合局部与全局特征进行最终分类。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670096-5639-9780-46A2-244D779071C3}"/>
              </a:ext>
            </a:extLst>
          </p:cNvPr>
          <p:cNvSpPr txBox="1"/>
          <p:nvPr/>
        </p:nvSpPr>
        <p:spPr>
          <a:xfrm>
            <a:off x="5953126" y="4466233"/>
            <a:ext cx="623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FFT</a:t>
            </a:r>
            <a:r>
              <a:rPr lang="zh-CN" altLang="en-US" dirty="0"/>
              <a:t>：快速傅里叶变换，作用是将时域信号转换为频域信号，从而得到频率分量。通过</a:t>
            </a:r>
            <a:r>
              <a:rPr lang="en-US" altLang="zh-CN" dirty="0"/>
              <a:t>FFT</a:t>
            </a:r>
            <a:r>
              <a:rPr lang="zh-CN" altLang="en-US" dirty="0"/>
              <a:t>，可以识别出</a:t>
            </a:r>
            <a:r>
              <a:rPr lang="zh-CN" altLang="en-US" b="1" dirty="0"/>
              <a:t>不同周期</a:t>
            </a:r>
            <a:r>
              <a:rPr lang="zh-CN" altLang="en-US" dirty="0"/>
              <a:t>（例如 </a:t>
            </a:r>
            <a:r>
              <a:rPr lang="en-US" altLang="zh-CN" dirty="0"/>
              <a:t>F1, F2, F3</a:t>
            </a:r>
            <a:r>
              <a:rPr lang="zh-CN" altLang="en-US" dirty="0"/>
              <a:t>）对应的数据特征。</a:t>
            </a:r>
          </a:p>
        </p:txBody>
      </p:sp>
    </p:spTree>
    <p:extLst>
      <p:ext uri="{BB962C8B-B14F-4D97-AF65-F5344CB8AC3E}">
        <p14:creationId xmlns:p14="http://schemas.microsoft.com/office/powerpoint/2010/main" val="9670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C2BF-B736-DB7E-F914-DA0A697C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1D08BBC-CE24-7F1D-44F9-B487B2F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  <a:sym typeface="Arial" panose="020B0604020202020204" pitchFamily="34" charset="0"/>
              </a:rPr>
              <a:t>MPTSNet</a:t>
            </a:r>
            <a:r>
              <a:rPr lang="zh-CN" altLang="en-US" dirty="0">
                <a:latin typeface="+mj-ea"/>
                <a:sym typeface="Arial" panose="020B0604020202020204" pitchFamily="34" charset="0"/>
              </a:rPr>
              <a:t>框架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2E86EE-B387-001A-5281-EC268A13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123702"/>
            <a:ext cx="11051359" cy="39340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B1AAF4-CD98-BB78-9569-22C25216D321}"/>
              </a:ext>
            </a:extLst>
          </p:cNvPr>
          <p:cNvSpPr txBox="1"/>
          <p:nvPr/>
        </p:nvSpPr>
        <p:spPr>
          <a:xfrm>
            <a:off x="785813" y="5299031"/>
            <a:ext cx="10006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多变量时序数据</a:t>
            </a:r>
            <a:r>
              <a:rPr lang="zh-CN" altLang="en-US" dirty="0"/>
              <a:t>通过 </a:t>
            </a:r>
            <a:r>
              <a:rPr lang="en-US" altLang="zh-CN" b="1" dirty="0"/>
              <a:t>FFT</a:t>
            </a:r>
            <a:r>
              <a:rPr lang="zh-CN" altLang="en-US" b="1" dirty="0"/>
              <a:t>（快速傅里叶变换）</a:t>
            </a:r>
            <a:r>
              <a:rPr lang="zh-CN" altLang="en-US" dirty="0"/>
              <a:t> 提取出</a:t>
            </a:r>
            <a:r>
              <a:rPr lang="zh-CN" altLang="en-US" b="1" dirty="0"/>
              <a:t>主要周期</a:t>
            </a:r>
            <a:r>
              <a:rPr lang="zh-CN" altLang="en-US" dirty="0"/>
              <a:t>，并按这些周期将数据重排成多个</a:t>
            </a:r>
            <a:r>
              <a:rPr lang="zh-CN" altLang="en-US" b="1" dirty="0"/>
              <a:t>周期片段</a:t>
            </a:r>
            <a:r>
              <a:rPr lang="zh-CN" altLang="en-US" dirty="0"/>
              <a:t>（多尺度）。每个周期尺度的片段经过 </a:t>
            </a:r>
            <a:r>
              <a:rPr lang="en-US" altLang="zh-CN" b="1" dirty="0" err="1"/>
              <a:t>PeriodicBlock</a:t>
            </a:r>
            <a:r>
              <a:rPr lang="zh-CN" altLang="en-US" dirty="0"/>
              <a:t>，该模块首先通过 </a:t>
            </a:r>
            <a:r>
              <a:rPr lang="en-US" altLang="zh-CN" b="1" dirty="0"/>
              <a:t>Inception-1D </a:t>
            </a:r>
            <a:r>
              <a:rPr lang="zh-CN" altLang="en-US" b="1" dirty="0"/>
              <a:t>卷积</a:t>
            </a:r>
            <a:r>
              <a:rPr lang="zh-CN" altLang="en-US" dirty="0"/>
              <a:t> 提取局部特征，然后通过 </a:t>
            </a:r>
            <a:r>
              <a:rPr lang="zh-CN" altLang="en-US" b="1" dirty="0"/>
              <a:t>多头注意力（</a:t>
            </a:r>
            <a:r>
              <a:rPr lang="en-US" altLang="zh-CN" b="1" dirty="0"/>
              <a:t>MHA</a:t>
            </a:r>
            <a:r>
              <a:rPr lang="zh-CN" altLang="en-US" b="1" dirty="0"/>
              <a:t>）</a:t>
            </a:r>
            <a:r>
              <a:rPr lang="zh-CN" altLang="en-US" dirty="0"/>
              <a:t> 捕捉全局依赖。接着，模型根据</a:t>
            </a:r>
            <a:r>
              <a:rPr lang="zh-CN" altLang="en-US" b="1" dirty="0"/>
              <a:t>周期幅值</a:t>
            </a:r>
            <a:r>
              <a:rPr lang="zh-CN" altLang="en-US" dirty="0"/>
              <a:t>对各尺度的特征进行</a:t>
            </a:r>
            <a:r>
              <a:rPr lang="zh-CN" altLang="en-US" b="1" dirty="0"/>
              <a:t>加权融合</a:t>
            </a:r>
            <a:r>
              <a:rPr lang="zh-CN" altLang="en-US" dirty="0"/>
              <a:t>，最后将融合后的特征输入到</a:t>
            </a:r>
            <a:r>
              <a:rPr lang="zh-CN" altLang="en-US" b="1" dirty="0"/>
              <a:t>分类头</a:t>
            </a:r>
            <a:r>
              <a:rPr lang="zh-CN" altLang="en-US" dirty="0"/>
              <a:t>，通过 </a:t>
            </a:r>
            <a:r>
              <a:rPr lang="en-US" altLang="zh-CN" b="1" dirty="0" err="1"/>
              <a:t>softmax</a:t>
            </a:r>
            <a:r>
              <a:rPr lang="zh-CN" altLang="en-US" dirty="0"/>
              <a:t> 输出类别预测。</a:t>
            </a:r>
          </a:p>
        </p:txBody>
      </p:sp>
    </p:spTree>
    <p:extLst>
      <p:ext uri="{BB962C8B-B14F-4D97-AF65-F5344CB8AC3E}">
        <p14:creationId xmlns:p14="http://schemas.microsoft.com/office/powerpoint/2010/main" val="142791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0EA-3E27-D683-95CF-72E9684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1E0154A-67D7-E22A-F56D-0F17F7EE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主周期提取与多尺度重排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44FED2-B002-03C7-66DB-62C8D817A2DB}"/>
              </a:ext>
            </a:extLst>
          </p:cNvPr>
          <p:cNvSpPr txBox="1"/>
          <p:nvPr/>
        </p:nvSpPr>
        <p:spPr>
          <a:xfrm>
            <a:off x="1631731" y="981006"/>
            <a:ext cx="9049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b="1" dirty="0"/>
              <a:t>FFT</a:t>
            </a:r>
            <a:r>
              <a:rPr lang="zh-CN" altLang="en-US" b="1" dirty="0"/>
              <a:t>（快速傅里叶变换）</a:t>
            </a:r>
            <a:r>
              <a:rPr lang="zh-CN" altLang="en-US" dirty="0"/>
              <a:t>，从原始时序数据中提取多个</a:t>
            </a:r>
            <a:r>
              <a:rPr lang="zh-CN" altLang="en-US" b="1" dirty="0"/>
              <a:t>主周期</a:t>
            </a:r>
            <a:r>
              <a:rPr lang="zh-CN" altLang="en-US" dirty="0"/>
              <a:t>。然后根据这些周期将数据重排成不同尺度的</a:t>
            </a:r>
            <a:r>
              <a:rPr lang="zh-CN" altLang="en-US" b="1" dirty="0"/>
              <a:t>周期片段</a:t>
            </a:r>
            <a:r>
              <a:rPr lang="zh-CN" altLang="en-US" dirty="0"/>
              <a:t>，每个尺度代表不同的时间周期。这一过程确保了模型能够捕捉到从</a:t>
            </a:r>
            <a:r>
              <a:rPr lang="zh-CN" altLang="en-US" b="1" dirty="0"/>
              <a:t>短期变化</a:t>
            </a:r>
            <a:r>
              <a:rPr lang="zh-CN" altLang="en-US" dirty="0"/>
              <a:t>到</a:t>
            </a:r>
            <a:r>
              <a:rPr lang="zh-CN" altLang="en-US" b="1" dirty="0"/>
              <a:t>长期趋势</a:t>
            </a:r>
            <a:r>
              <a:rPr lang="zh-CN" altLang="en-US" dirty="0"/>
              <a:t>的多层次信息。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73AB4C-7990-D9F3-FC4D-03502C6B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47" y="1990694"/>
            <a:ext cx="6397141" cy="53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90F2D6-C24B-E9A5-F35E-49147A19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6" y="3495181"/>
            <a:ext cx="6605953" cy="12699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570D50-A9D0-5AFF-24C1-099498A145ED}"/>
              </a:ext>
            </a:extLst>
          </p:cNvPr>
          <p:cNvSpPr txBox="1"/>
          <p:nvPr/>
        </p:nvSpPr>
        <p:spPr>
          <a:xfrm>
            <a:off x="1547447" y="2688149"/>
            <a:ext cx="904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AMP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表示每个频率的平均振幅，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Amplitudes(·)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是计算幅值的函数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6B76B0-2205-FF0D-153C-9650AD7553F3}"/>
              </a:ext>
            </a:extLst>
          </p:cNvPr>
          <p:cNvSpPr txBox="1"/>
          <p:nvPr/>
        </p:nvSpPr>
        <p:spPr>
          <a:xfrm>
            <a:off x="1547446" y="3059668"/>
            <a:ext cx="904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然后取平均振幅最大的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个频率，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pi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作为主周期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0BE7EC5-9B43-1AD1-3AF6-E8B9DCF69F03}"/>
                  </a:ext>
                </a:extLst>
              </p:cNvPr>
              <p:cNvSpPr txBox="1"/>
              <p:nvPr/>
            </p:nvSpPr>
            <p:spPr>
              <a:xfrm>
                <a:off x="1443038" y="4831290"/>
                <a:ext cx="9663112" cy="658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Reshape</a:t>
                </a:r>
                <a:r>
                  <a:rPr lang="zh-CN" altLang="en-US" dirty="0"/>
                  <a:t> 操作将原始时序数据 根据提取的主周期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进行重新组织，生成多个</a:t>
                </a:r>
                <a:r>
                  <a:rPr lang="zh-CN" altLang="en-US" b="1" dirty="0"/>
                  <a:t>周期片段</a:t>
                </a:r>
                <a:r>
                  <a:rPr lang="zh-CN" altLang="en-US" dirty="0"/>
                  <a:t>。每个周期片段对应一个周期尺度，并根据周期长度对齐。构成新的数据表示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0BE7EC5-9B43-1AD1-3AF6-E8B9DCF69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38" y="4831290"/>
                <a:ext cx="9663112" cy="658578"/>
              </a:xfrm>
              <a:prstGeom prst="rect">
                <a:avLst/>
              </a:prstGeom>
              <a:blipFill>
                <a:blip r:embed="rId5"/>
                <a:stretch>
                  <a:fillRect l="-568" t="-5556" b="-12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8F61B2AA-F961-A578-5DDD-5111CD3BD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446" y="5556049"/>
            <a:ext cx="6089523" cy="6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7CA5-B55A-607C-F0F9-54D0E255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411D2A-24DE-3A24-644F-191B1E8D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PeriodicBlock</a:t>
            </a:r>
            <a:r>
              <a:rPr lang="zh-CN" altLang="en-US" dirty="0"/>
              <a:t>：</a:t>
            </a:r>
            <a:r>
              <a:rPr lang="en-US" altLang="zh-CN" dirty="0"/>
              <a:t>Local Extractor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90AE68-ED52-D5DB-F902-2A6C7E2D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1957874"/>
            <a:ext cx="7544927" cy="6463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E4D91D-3D23-C045-2E5B-066C27F30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7" y="3905934"/>
            <a:ext cx="7544823" cy="7898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D403DE-C408-2DC5-3118-B7AE35A30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37" y="4770570"/>
            <a:ext cx="5134692" cy="5239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DFA79B-5F3E-B939-F103-4977570A2CA3}"/>
              </a:ext>
            </a:extLst>
          </p:cNvPr>
          <p:cNvSpPr txBox="1"/>
          <p:nvPr/>
        </p:nvSpPr>
        <p:spPr>
          <a:xfrm>
            <a:off x="1735931" y="2905256"/>
            <a:ext cx="8720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在每个周期尺度上，模型通过 </a:t>
            </a:r>
            <a:r>
              <a:rPr lang="en-US" altLang="zh-CN" b="1" dirty="0"/>
              <a:t>Inception-1D </a:t>
            </a:r>
            <a:r>
              <a:rPr lang="zh-CN" altLang="en-US" b="1" dirty="0"/>
              <a:t>卷积</a:t>
            </a:r>
            <a:r>
              <a:rPr lang="zh-CN" altLang="en-US" dirty="0"/>
              <a:t> 提取局部特征。每个周期尺度的局部特征由多个不同大小的卷积核提取（例如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7 </a:t>
            </a:r>
            <a:r>
              <a:rPr lang="zh-CN" altLang="en-US" dirty="0"/>
              <a:t>等大小的卷积核）：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A8EB96-0CC5-AB13-CC05-46F34B1B32BA}"/>
                  </a:ext>
                </a:extLst>
              </p:cNvPr>
              <p:cNvSpPr txBox="1"/>
              <p:nvPr/>
            </p:nvSpPr>
            <p:spPr>
              <a:xfrm>
                <a:off x="1824037" y="1418733"/>
                <a:ext cx="8815387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每个周期片段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都会经过嵌入处理，映射到适合模型处理的特征空间。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A8EB96-0CC5-AB13-CC05-46F34B1B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037" y="1418733"/>
                <a:ext cx="8815387" cy="369588"/>
              </a:xfrm>
              <a:prstGeom prst="rect">
                <a:avLst/>
              </a:prstGeom>
              <a:blipFill>
                <a:blip r:embed="rId6"/>
                <a:stretch>
                  <a:fillRect l="-55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2A4AF82-E53B-0DA5-8F76-36BFD3845806}"/>
              </a:ext>
            </a:extLst>
          </p:cNvPr>
          <p:cNvSpPr txBox="1"/>
          <p:nvPr/>
        </p:nvSpPr>
        <p:spPr>
          <a:xfrm>
            <a:off x="1824036" y="5434628"/>
            <a:ext cx="8632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这种基于多核大小Inception的方法允许模型在不同粒度下捕获局部模式，增强了其检测相关特征的能力。</a:t>
            </a:r>
          </a:p>
        </p:txBody>
      </p:sp>
    </p:spTree>
    <p:extLst>
      <p:ext uri="{BB962C8B-B14F-4D97-AF65-F5344CB8AC3E}">
        <p14:creationId xmlns:p14="http://schemas.microsoft.com/office/powerpoint/2010/main" val="33626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19B2-DF4D-41FA-0EC1-58A66F1A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37DFBBB-8700-426B-DF59-70F9ABC3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PeriodicBlock</a:t>
            </a:r>
            <a:r>
              <a:rPr lang="zh-CN" altLang="en-US" dirty="0"/>
              <a:t>：</a:t>
            </a:r>
            <a:r>
              <a:rPr lang="en-US" altLang="zh-CN" dirty="0"/>
              <a:t>Global Capturer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6F9867-AACC-D565-8BE0-93195F5C89DA}"/>
              </a:ext>
            </a:extLst>
          </p:cNvPr>
          <p:cNvSpPr txBox="1"/>
          <p:nvPr/>
        </p:nvSpPr>
        <p:spPr>
          <a:xfrm>
            <a:off x="1824037" y="1418733"/>
            <a:ext cx="881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基于多头注意力机制的全局捕获器。全局捕获器将每个局部特征</a:t>
            </a:r>
            <a:r>
              <a:rPr lang="en-US" altLang="zh-CN" dirty="0"/>
              <a:t>Li</a:t>
            </a:r>
            <a:r>
              <a:rPr lang="zh-CN" altLang="en-US" dirty="0"/>
              <a:t>转化为查询、键和值表示。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975F96-5716-C9E4-01D4-92984FE967BC}"/>
                  </a:ext>
                </a:extLst>
              </p:cNvPr>
              <p:cNvSpPr txBox="1"/>
              <p:nvPr/>
            </p:nvSpPr>
            <p:spPr>
              <a:xfrm>
                <a:off x="1798458" y="3452933"/>
                <a:ext cx="8632031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分母用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en-US" b="1" dirty="0"/>
                  <a:t>缩放</a:t>
                </a:r>
                <a:r>
                  <a:rPr lang="zh-CN" altLang="en-US" dirty="0"/>
                  <a:t>，避免内积随维度增大而过大。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975F96-5716-C9E4-01D4-92984FE9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58" y="3452933"/>
                <a:ext cx="8632031" cy="427746"/>
              </a:xfrm>
              <a:prstGeom prst="rect">
                <a:avLst/>
              </a:prstGeom>
              <a:blipFill>
                <a:blip r:embed="rId3"/>
                <a:stretch>
                  <a:fillRect l="-565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309BAD8-B3E1-1B84-65CE-EAA8F30F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6" y="2072525"/>
            <a:ext cx="4772691" cy="4382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E4F177-7700-E63B-CD43-A45DBD5F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36" y="3865065"/>
            <a:ext cx="5001323" cy="105742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5376754-AF29-0DED-385F-14BC7B6C5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458" y="2822216"/>
            <a:ext cx="95965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归一化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：对每一行做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，得到对序列各位置的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注意力权重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加权汇聚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：与 Vi 相乘，按注意力权重对所有位置的值向量做加权平均，输出全局上下文表示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5FE8EB-4E42-904C-1BC3-0A76CDD08091}"/>
              </a:ext>
            </a:extLst>
          </p:cNvPr>
          <p:cNvSpPr txBox="1"/>
          <p:nvPr/>
        </p:nvSpPr>
        <p:spPr>
          <a:xfrm>
            <a:off x="1798458" y="5116101"/>
            <a:ext cx="932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最后将所有头的输出拼接在一起。乘上一个可学习的权重矩阵得到</a:t>
            </a:r>
            <a:r>
              <a:rPr lang="en-US" altLang="zh-CN" dirty="0"/>
              <a:t>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57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AF71-474C-E864-0A96-28117C46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AB21712-402B-8304-3E1D-19D22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跨尺度加权融合与分类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DCC95F-6774-9FFD-C23C-B6D46545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6" y="2076358"/>
            <a:ext cx="4744112" cy="371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0B4E3-16B0-5646-9388-F87FA384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06" y="3252735"/>
            <a:ext cx="3715268" cy="7335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9EC0F2-59D0-73E9-89D4-BD8FA2F43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806" y="5224435"/>
            <a:ext cx="2419688" cy="390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95F1C5-7CBD-AB8C-085B-DD6805CB79ED}"/>
                  </a:ext>
                </a:extLst>
              </p:cNvPr>
              <p:cNvSpPr txBox="1"/>
              <p:nvPr/>
            </p:nvSpPr>
            <p:spPr>
              <a:xfrm>
                <a:off x="1704806" y="1489267"/>
                <a:ext cx="623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通过 </a:t>
                </a:r>
                <a:r>
                  <a:rPr lang="en-US" altLang="zh-CN" b="1" dirty="0" err="1"/>
                  <a:t>Softmax</a:t>
                </a:r>
                <a:r>
                  <a:rPr lang="zh-CN" altLang="en-US" dirty="0"/>
                  <a:t> 操作计算每个周期尺度的权重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，将幅值转换为概率分布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95F1C5-7CBD-AB8C-085B-DD6805CB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06" y="1489267"/>
                <a:ext cx="6238874" cy="646331"/>
              </a:xfrm>
              <a:prstGeom prst="rect">
                <a:avLst/>
              </a:prstGeom>
              <a:blipFill>
                <a:blip r:embed="rId6"/>
                <a:stretch>
                  <a:fillRect l="-88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21CD61-F323-7DC5-BE6D-05FE60A80F0C}"/>
                  </a:ext>
                </a:extLst>
              </p:cNvPr>
              <p:cNvSpPr txBox="1"/>
              <p:nvPr/>
            </p:nvSpPr>
            <p:spPr>
              <a:xfrm>
                <a:off x="1704806" y="2745079"/>
                <a:ext cx="8706019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对来自不同周期尺度的全局特征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进行加权融合，得到一个最终的特征表示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21CD61-F323-7DC5-BE6D-05FE60A80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06" y="2745079"/>
                <a:ext cx="8706019" cy="378245"/>
              </a:xfrm>
              <a:prstGeom prst="rect">
                <a:avLst/>
              </a:prstGeom>
              <a:blipFill>
                <a:blip r:embed="rId7"/>
                <a:stretch>
                  <a:fillRect l="-630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F65A1A9-F553-44C7-CC84-AD9854C13EFF}"/>
              </a:ext>
            </a:extLst>
          </p:cNvPr>
          <p:cNvSpPr txBox="1"/>
          <p:nvPr/>
        </p:nvSpPr>
        <p:spPr>
          <a:xfrm>
            <a:off x="1704806" y="4476856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最后输出每个类别的预测概率</a:t>
            </a:r>
          </a:p>
        </p:txBody>
      </p:sp>
    </p:spTree>
    <p:extLst>
      <p:ext uri="{BB962C8B-B14F-4D97-AF65-F5344CB8AC3E}">
        <p14:creationId xmlns:p14="http://schemas.microsoft.com/office/powerpoint/2010/main" val="3877160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zlkMzZiZjM0ZDJlZmE3YjNhODc2MGM2MTVlOTkxO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1301</Words>
  <Application>Microsoft Office PowerPoint</Application>
  <PresentationFormat>宽屏</PresentationFormat>
  <Paragraphs>88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-apple-system</vt:lpstr>
      <vt:lpstr>等线</vt:lpstr>
      <vt:lpstr>楷体</vt:lpstr>
      <vt:lpstr>思源宋体 CN Heavy</vt:lpstr>
      <vt:lpstr>思源宋体 CN Medium</vt:lpstr>
      <vt:lpstr>微软雅黑</vt:lpstr>
      <vt:lpstr>Arial</vt:lpstr>
      <vt:lpstr>Cambria Math</vt:lpstr>
      <vt:lpstr>Courier New</vt:lpstr>
      <vt:lpstr>Times New Roman</vt:lpstr>
      <vt:lpstr>自定义设计方案</vt:lpstr>
      <vt:lpstr>Office 主题​​</vt:lpstr>
      <vt:lpstr>PowerPoint 演示文稿</vt:lpstr>
      <vt:lpstr>研究背景与问题</vt:lpstr>
      <vt:lpstr>MPTSNet</vt:lpstr>
      <vt:lpstr>周期性特征提取与多尺度建模</vt:lpstr>
      <vt:lpstr>MPTSNet框架</vt:lpstr>
      <vt:lpstr>主周期提取与多尺度重排</vt:lpstr>
      <vt:lpstr>PeriodicBlock：Local Extractor</vt:lpstr>
      <vt:lpstr>PeriodicBlock：Global Capturer</vt:lpstr>
      <vt:lpstr>跨尺度加权融合与分类</vt:lpstr>
      <vt:lpstr>实验验证</vt:lpstr>
      <vt:lpstr>实验验证</vt:lpstr>
      <vt:lpstr>实验验证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鬼</dc:creator>
  <cp:lastModifiedBy>宇博 文</cp:lastModifiedBy>
  <cp:revision>262</cp:revision>
  <dcterms:created xsi:type="dcterms:W3CDTF">2020-04-18T02:23:00Z</dcterms:created>
  <dcterms:modified xsi:type="dcterms:W3CDTF">2025-11-12T16:12:45Z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52A5E4D747FF44AF94FE60A2C99FBEC3_13</vt:lpwstr>
  </property>
</Properties>
</file>